
<file path=[Content_Types].xml><?xml version="1.0" encoding="utf-8"?>
<Types xmlns="http://schemas.openxmlformats.org/package/2006/content-types">
  <Default Extension="bin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32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6" r:id="rId10"/>
    <p:sldId id="287" r:id="rId11"/>
    <p:sldId id="273" r:id="rId12"/>
    <p:sldId id="274" r:id="rId13"/>
    <p:sldId id="275" r:id="rId14"/>
    <p:sldId id="277" r:id="rId15"/>
    <p:sldId id="278" r:id="rId16"/>
    <p:sldId id="279" r:id="rId17"/>
    <p:sldId id="280" r:id="rId18"/>
    <p:sldId id="283" r:id="rId19"/>
    <p:sldId id="281" r:id="rId20"/>
    <p:sldId id="282" r:id="rId21"/>
    <p:sldId id="284" r:id="rId22"/>
    <p:sldId id="288" r:id="rId23"/>
    <p:sldId id="285" r:id="rId24"/>
    <p:sldId id="286" r:id="rId25"/>
    <p:sldId id="289" r:id="rId26"/>
    <p:sldId id="290" r:id="rId27"/>
    <p:sldId id="291" r:id="rId28"/>
    <p:sldId id="292" r:id="rId29"/>
    <p:sldId id="294" r:id="rId30"/>
    <p:sldId id="295" r:id="rId31"/>
    <p:sldId id="296" r:id="rId32"/>
    <p:sldId id="297" r:id="rId33"/>
    <p:sldId id="300" r:id="rId34"/>
    <p:sldId id="298" r:id="rId35"/>
    <p:sldId id="299" r:id="rId36"/>
    <p:sldId id="312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10" r:id="rId46"/>
    <p:sldId id="311" r:id="rId47"/>
    <p:sldId id="314" r:id="rId48"/>
    <p:sldId id="315" r:id="rId49"/>
    <p:sldId id="324" r:id="rId50"/>
    <p:sldId id="316" r:id="rId51"/>
    <p:sldId id="317" r:id="rId52"/>
    <p:sldId id="318" r:id="rId53"/>
    <p:sldId id="319" r:id="rId54"/>
    <p:sldId id="320" r:id="rId55"/>
    <p:sldId id="321" r:id="rId56"/>
    <p:sldId id="322" r:id="rId57"/>
    <p:sldId id="323" r:id="rId58"/>
    <p:sldId id="325" r:id="rId59"/>
  </p:sldIdLst>
  <p:sldSz cx="9144000" cy="6858000" type="screen4x3"/>
  <p:notesSz cx="6858000" cy="9144000"/>
  <p:custDataLst>
    <p:tags r:id="rId61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0DAB"/>
    <a:srgbClr val="090D9F"/>
    <a:srgbClr val="070A83"/>
    <a:srgbClr val="1508C4"/>
    <a:srgbClr val="1F08C6"/>
    <a:srgbClr val="002E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684" autoAdjust="0"/>
  </p:normalViewPr>
  <p:slideViewPr>
    <p:cSldViewPr>
      <p:cViewPr>
        <p:scale>
          <a:sx n="68" d="100"/>
          <a:sy n="68" d="100"/>
        </p:scale>
        <p:origin x="-2790" y="-8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4E75BA3-B7DF-4618-8E2C-7A183682EFA6}" type="datetimeFigureOut">
              <a:rPr lang="ru-RU"/>
              <a:pPr>
                <a:defRPr/>
              </a:pPr>
              <a:t>22.03.2020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469D729-7A36-4663-9BE8-BB7E7E94F7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050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Автор шаблона Салиш С.С., учитель начальных классов СШ №53 г. Актобе.</a:t>
            </a:r>
          </a:p>
        </p:txBody>
      </p:sp>
      <p:sp>
        <p:nvSpPr>
          <p:cNvPr id="143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8965588-C4E3-49C0-95B1-C0DACE9F0FC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203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69D729-7A36-4663-9BE8-BB7E7E94F7C1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382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Relationship Id="rId5" Type="http://schemas.openxmlformats.org/officeDocument/2006/relationships/hyperlink" Target="http://sun-shine-kz.ucoz.ru/" TargetMode="External"/><Relationship Id="rId4" Type="http://schemas.openxmlformats.org/officeDocument/2006/relationships/image" Target="../media/image2.gi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bin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bin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3" cstate="print">
            <a:lum/>
          </a:blip>
          <a:srcRect/>
          <a:stretch>
            <a:fillRect l="-9000" r="-11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444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7850" y="4714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7650" y="4968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7875" y="444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1788" y="3349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78463" y="444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1863" y="1714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0013" y="825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21525" y="4254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7375" y="1889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09013" y="825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488" y="11255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6238" y="892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5913" y="96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13500" y="7302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4088" y="7302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8" y="1373188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775" y="1798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9263" y="1701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46325" y="1373188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22575" y="1824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373188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8300" y="16637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8375" y="15001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56450" y="1752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13650" y="1338263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3888" y="1516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3613" y="1876425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0838" y="22875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825" y="21478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3388" y="222250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5825" y="1954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0013" y="205740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8725" y="1985963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09013" y="205740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363" y="2735263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4188" y="3063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2838" y="2735263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9313" y="2735263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8025" y="2706688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6388" y="30781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3300" y="28622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8813" y="28781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3925" y="38147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6088" y="3581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9313" y="32956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1213" y="3313113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48313" y="3584575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40563" y="36655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13650" y="3348038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313" y="4087813"/>
            <a:ext cx="460375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5138" y="44164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0038" y="45386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0263" y="4087813"/>
            <a:ext cx="460375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4175" y="4378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8975" y="4059238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73913" y="44672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9763" y="4230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88" y="4735513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0263" y="464820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1775" y="4973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9263" y="4937125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65888" y="4772025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4600" y="4700588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6475" y="4772025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2375" y="542290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46325" y="542290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3100" y="5394325"/>
            <a:ext cx="4587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1463" y="5765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8375" y="5549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56450" y="5803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13650" y="5389563"/>
            <a:ext cx="460375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" y="607060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000" y="65039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1163" y="6270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76463" y="6043613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25900" y="63103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3388" y="627380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0013" y="610870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7375" y="62769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09013" y="610870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TextBox 194" hidden="1"/>
          <p:cNvSpPr txBox="1"/>
          <p:nvPr userDrawn="1"/>
        </p:nvSpPr>
        <p:spPr>
          <a:xfrm>
            <a:off x="34925" y="539750"/>
            <a:ext cx="9099550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АВТОР ШАБЛОНА САЛИШ САЛТАНАТ САЛИШЕВНА</a:t>
            </a:r>
          </a:p>
        </p:txBody>
      </p:sp>
      <p:sp>
        <p:nvSpPr>
          <p:cNvPr id="86" name="Прямоугольник 1"/>
          <p:cNvSpPr/>
          <p:nvPr userDrawn="1"/>
        </p:nvSpPr>
        <p:spPr>
          <a:xfrm>
            <a:off x="-36513" y="-26988"/>
            <a:ext cx="1681163" cy="2460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n-lt"/>
                <a:cs typeface="+mn-cs"/>
                <a:hlinkClick r:id="rId5"/>
              </a:rPr>
              <a:t>http://sun-shine-kz.ucoz.ru/</a:t>
            </a:r>
            <a:r>
              <a:rPr lang="ru-RU" sz="1000" dirty="0">
                <a:latin typeface="+mn-lt"/>
                <a:cs typeface="+mn-cs"/>
              </a:rPr>
              <a:t> </a:t>
            </a:r>
          </a:p>
        </p:txBody>
      </p:sp>
      <p:sp>
        <p:nvSpPr>
          <p:cNvPr id="87" name="TextBox 2"/>
          <p:cNvSpPr txBox="1"/>
          <p:nvPr userDrawn="1"/>
        </p:nvSpPr>
        <p:spPr>
          <a:xfrm>
            <a:off x="-15875" y="6669088"/>
            <a:ext cx="1635125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  <a:latin typeface="+mn-lt"/>
                <a:cs typeface="+mn-cs"/>
              </a:rPr>
              <a:t>Автор шаблона </a:t>
            </a:r>
            <a:r>
              <a:rPr lang="ru-RU" sz="1000" dirty="0" err="1">
                <a:solidFill>
                  <a:schemeClr val="bg1"/>
                </a:solidFill>
                <a:latin typeface="+mn-lt"/>
                <a:cs typeface="+mn-cs"/>
              </a:rPr>
              <a:t>Салиш</a:t>
            </a:r>
            <a:r>
              <a:rPr lang="ru-RU" sz="1000" dirty="0">
                <a:solidFill>
                  <a:schemeClr val="bg1"/>
                </a:solidFill>
                <a:latin typeface="+mn-lt"/>
                <a:cs typeface="+mn-cs"/>
              </a:rPr>
              <a:t> С.С.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1331913" y="4508276"/>
            <a:ext cx="6840537" cy="1296988"/>
          </a:xfrm>
        </p:spPr>
        <p:txBody>
          <a:bodyPr>
            <a:normAutofit/>
          </a:bodyPr>
          <a:lstStyle>
            <a:lvl5pPr marL="174625" indent="0">
              <a:buNone/>
              <a:defRPr sz="3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8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765BC-02B7-4F47-986E-B7E1E38B9082}" type="datetimeFigureOut">
              <a:rPr lang="ru-RU"/>
              <a:pPr>
                <a:defRPr/>
              </a:pPr>
              <a:t>22.03.2020</a:t>
            </a:fld>
            <a:endParaRPr lang="ru-RU"/>
          </a:p>
        </p:txBody>
      </p:sp>
      <p:sp>
        <p:nvSpPr>
          <p:cNvPr id="89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49CEB-1F0F-4B13-AA9A-13292092EE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ndAc>
      <p:stSnd>
        <p:snd r:embed="rId1" name="Svoya_igra_-_Zastavka_2013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gradFill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hlinkClick r:id="" action="ppaction://hlinkshowjump?jump=nextslide">
              <a:snd r:embed="rId2" name="восходящий ряд.wav"/>
            </a:hlinkClick>
          </p:cNvPr>
          <p:cNvSpPr txBox="1"/>
          <p:nvPr userDrawn="1"/>
        </p:nvSpPr>
        <p:spPr>
          <a:xfrm>
            <a:off x="3923928" y="6093296"/>
            <a:ext cx="1298561" cy="646331"/>
          </a:xfrm>
          <a:prstGeom prst="rect">
            <a:avLst/>
          </a:prstGeom>
          <a:solidFill>
            <a:srgbClr val="070A8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Ответ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34DFA70-5C29-4443-A7D1-E0060265543E}" type="datetimeFigureOut">
              <a:rPr lang="ru-RU"/>
              <a:pPr>
                <a:defRPr/>
              </a:pPr>
              <a:t>22.03.2020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A7C15D4-09DE-465F-899A-B44F7AF63F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bg>
      <p:bgPr>
        <a:gradFill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hlinkClick r:id="" action="ppaction://hlinkshowjump?jump=nextslide">
              <a:snd r:embed="rId3" name="восходящий ряд.wav"/>
            </a:hlinkClick>
          </p:cNvPr>
          <p:cNvSpPr txBox="1"/>
          <p:nvPr userDrawn="1"/>
        </p:nvSpPr>
        <p:spPr>
          <a:xfrm>
            <a:off x="3779912" y="6093296"/>
            <a:ext cx="1601721" cy="646331"/>
          </a:xfrm>
          <a:prstGeom prst="rect">
            <a:avLst/>
          </a:prstGeom>
          <a:solidFill>
            <a:srgbClr val="070A8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Вопрос</a:t>
            </a:r>
          </a:p>
        </p:txBody>
      </p:sp>
      <p:pic>
        <p:nvPicPr>
          <p:cNvPr id="3" name="Picture 2" descr="https://festival.1september.ru/articles/604377/presentation/14.jpg"/>
          <p:cNvPicPr>
            <a:picLocks noChangeAspect="1" noChangeArrowheads="1"/>
          </p:cNvPicPr>
          <p:nvPr userDrawn="1"/>
        </p:nvPicPr>
        <p:blipFill>
          <a:blip r:embed="rId4" cstate="print"/>
          <a:srcRect l="22270" t="20969" r="17247" b="21613"/>
          <a:stretch>
            <a:fillRect/>
          </a:stretch>
        </p:blipFill>
        <p:spPr bwMode="auto">
          <a:xfrm>
            <a:off x="1849438" y="2060575"/>
            <a:ext cx="5530850" cy="393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6"/>
          <p:cNvSpPr txBox="1"/>
          <p:nvPr userDrawn="1"/>
        </p:nvSpPr>
        <p:spPr>
          <a:xfrm>
            <a:off x="411163" y="333375"/>
            <a:ext cx="3800475" cy="9223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Кот в мешке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594E133-E87F-40CC-8229-32108BADAE54}" type="datetimeFigureOut">
              <a:rPr lang="ru-RU"/>
              <a:pPr>
                <a:defRPr/>
              </a:pPr>
              <a:t>22.03.2020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23D3A45-7F7A-4056-AAE5-D352369F78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ndAc>
      <p:stSnd>
        <p:snd r:embed="rId1" name="Svoya_igra_-_Kot_v_Meshk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gradFill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/>
          </a:blip>
          <a:stretch>
            <a:fillRect/>
          </a:stretch>
        </p:blipFill>
        <p:spPr bwMode="auto">
          <a:xfrm>
            <a:off x="7884368" y="5930946"/>
            <a:ext cx="1080121" cy="810090"/>
          </a:xfrm>
          <a:prstGeom prst="rect">
            <a:avLst/>
          </a:prstGeom>
          <a:noFill/>
          <a:ln w="127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A3347CA-5933-49E4-AA0A-F57F6C1DEA9F}" type="datetimeFigureOut">
              <a:rPr lang="ru-RU"/>
              <a:pPr>
                <a:defRPr/>
              </a:pPr>
              <a:t>22.03.2020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B1B62FD-4530-45C2-8337-5B2F0B9933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gradFill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4938" y="9207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3650" y="847725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3613" y="1385888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09013" y="15684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6238" y="401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5913" y="469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7875" y="115888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8463" y="404813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4088" y="239713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8826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3100" y="854075"/>
            <a:ext cx="4587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3"/>
          </p:nvPr>
        </p:nvSpPr>
        <p:spPr>
          <a:xfrm>
            <a:off x="514826" y="1616804"/>
            <a:ext cx="8094868" cy="4404483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ru-RU" noProof="0"/>
          </a:p>
        </p:txBody>
      </p:sp>
      <p:sp>
        <p:nvSpPr>
          <p:cNvPr id="15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D353EAD-F706-4E6A-8F12-4FC79EAA6DF5}" type="datetimeFigureOut">
              <a:rPr lang="ru-RU"/>
              <a:pPr>
                <a:defRPr/>
              </a:pPr>
              <a:t>22.03.2020</a:t>
            </a:fld>
            <a:endParaRPr lang="ru-RU"/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5CB3341-75AB-49CB-A8F0-A2FBFE8C2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bg>
      <p:bgPr>
        <a:gradFill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4938" y="9207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3650" y="847725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3613" y="1385888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09013" y="15684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6238" y="4016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5913" y="469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7875" y="115888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8463" y="404813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4088" y="239713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882650"/>
            <a:ext cx="460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3100" y="854075"/>
            <a:ext cx="4587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D4F284F-4307-4807-B5F2-F729AD3E0567}" type="datetimeFigureOut">
              <a:rPr lang="ru-RU"/>
              <a:pPr>
                <a:defRPr/>
              </a:pPr>
              <a:t>22.03.2020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B795E71-E03D-45E6-9567-EB78BB495A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9B259-6E3F-4BA4-A144-1FE90E23A42A}" type="datetimeFigureOut">
              <a:rPr lang="ru-RU"/>
              <a:pPr>
                <a:defRPr/>
              </a:pPr>
              <a:t>22.03.2020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6E663-830B-4A10-8449-EF87D33AE3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5CCA9-6716-4808-8D54-CDFCCB4E839D}" type="datetimeFigureOut">
              <a:rPr lang="ru-RU"/>
              <a:pPr>
                <a:defRPr/>
              </a:pPr>
              <a:t>22.03.2020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9001B-375C-46A4-81A7-779FE94885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9526E5-A41C-4B01-BB3A-F97CDC82D4A9}" type="datetimeFigureOut">
              <a:rPr lang="ru-RU"/>
              <a:pPr>
                <a:defRPr/>
              </a:pPr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0DB49B-22B8-4570-937E-1EA450712F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56" r:id="rId7"/>
    <p:sldLayoutId id="2147483655" r:id="rId8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bin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25.xml"/><Relationship Id="rId18" Type="http://schemas.openxmlformats.org/officeDocument/2006/relationships/slide" Target="slide36.xml"/><Relationship Id="rId26" Type="http://schemas.openxmlformats.org/officeDocument/2006/relationships/slide" Target="slide54.xml"/><Relationship Id="rId3" Type="http://schemas.openxmlformats.org/officeDocument/2006/relationships/slide" Target="slide3.xml"/><Relationship Id="rId21" Type="http://schemas.openxmlformats.org/officeDocument/2006/relationships/slide" Target="slide43.xml"/><Relationship Id="rId7" Type="http://schemas.openxmlformats.org/officeDocument/2006/relationships/slide" Target="slide12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5" Type="http://schemas.openxmlformats.org/officeDocument/2006/relationships/slide" Target="slide52.xml"/><Relationship Id="rId2" Type="http://schemas.openxmlformats.org/officeDocument/2006/relationships/notesSlide" Target="../notesSlides/notesSlide1.xml"/><Relationship Id="rId16" Type="http://schemas.openxmlformats.org/officeDocument/2006/relationships/slide" Target="slide31.xml"/><Relationship Id="rId20" Type="http://schemas.openxmlformats.org/officeDocument/2006/relationships/slide" Target="slide4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9.xml"/><Relationship Id="rId11" Type="http://schemas.openxmlformats.org/officeDocument/2006/relationships/slide" Target="slide21.xml"/><Relationship Id="rId24" Type="http://schemas.openxmlformats.org/officeDocument/2006/relationships/slide" Target="slide49.xml"/><Relationship Id="rId5" Type="http://schemas.openxmlformats.org/officeDocument/2006/relationships/slide" Target="slide7.xml"/><Relationship Id="rId15" Type="http://schemas.openxmlformats.org/officeDocument/2006/relationships/slide" Target="slide29.xml"/><Relationship Id="rId23" Type="http://schemas.openxmlformats.org/officeDocument/2006/relationships/slide" Target="slide47.xml"/><Relationship Id="rId28" Type="http://schemas.openxmlformats.org/officeDocument/2006/relationships/image" Target="../media/image6.png"/><Relationship Id="rId10" Type="http://schemas.openxmlformats.org/officeDocument/2006/relationships/slide" Target="slide18.xml"/><Relationship Id="rId19" Type="http://schemas.openxmlformats.org/officeDocument/2006/relationships/slide" Target="slide39.xml"/><Relationship Id="rId4" Type="http://schemas.openxmlformats.org/officeDocument/2006/relationships/slide" Target="slide5.xml"/><Relationship Id="rId9" Type="http://schemas.openxmlformats.org/officeDocument/2006/relationships/slide" Target="slide16.xml"/><Relationship Id="rId14" Type="http://schemas.openxmlformats.org/officeDocument/2006/relationships/slide" Target="slide27.xml"/><Relationship Id="rId22" Type="http://schemas.openxmlformats.org/officeDocument/2006/relationships/slide" Target="slide45.xml"/><Relationship Id="rId27" Type="http://schemas.openxmlformats.org/officeDocument/2006/relationships/slide" Target="slide5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bin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bin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bin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bin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9" b="3386"/>
          <a:stretch/>
        </p:blipFill>
        <p:spPr bwMode="auto">
          <a:xfrm>
            <a:off x="-26001" y="-99392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14604" y="4509120"/>
            <a:ext cx="8262789" cy="199970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ru-RU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Финансовая грамотность</a:t>
            </a:r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endParaRPr lang="ru-RU" sz="2000" b="1" dirty="0" smtClean="0">
              <a:solidFill>
                <a:schemeClr val="bg1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учитель МБОУ СОШ № 3</a:t>
            </a:r>
          </a:p>
          <a:p>
            <a:pPr marL="0" indent="0">
              <a:buFont typeface="Arial" charset="0"/>
              <a:buNone/>
            </a:pPr>
            <a:r>
              <a:rPr lang="ru-RU" sz="2000" b="1" dirty="0" smtClean="0">
                <a:solidFill>
                  <a:schemeClr val="bg1"/>
                </a:solidFill>
              </a:rPr>
              <a:t>Юдина Л.Г.</a:t>
            </a:r>
            <a:endParaRPr lang="ru-RU" sz="5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340485"/>
      </p:ext>
    </p:extLst>
  </p:cSld>
  <p:clrMapOvr>
    <a:masterClrMapping/>
  </p:clrMapOvr>
  <p:transition spd="slow">
    <p:sndAc>
      <p:stSnd>
        <p:snd r:embed="rId2" name="Svoya_igra_-_Zastavka_2013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Расходы и доходы (бюджет)</a:t>
            </a: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4429132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1340768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Book Antiqua" panose="02040602050305030304" pitchFamily="18" charset="0"/>
              </a:rPr>
              <a:t> Установите соответствие между видами статей в государственном бюджете и конкретными </a:t>
            </a:r>
            <a:r>
              <a:rPr lang="ru-RU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примерами.</a:t>
            </a:r>
            <a:endParaRPr lang="ru-RU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endParaRPr lang="ru-RU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ПРИМЕРЫ                                                   ВИДЫ СТАТЕЙ</a:t>
            </a:r>
            <a:endParaRPr lang="ru-RU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Book Antiqua" panose="02040602050305030304" pitchFamily="18" charset="0"/>
              </a:rPr>
              <a:t>А) акцизный </a:t>
            </a:r>
            <a:r>
              <a:rPr lang="ru-RU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сбор                                      1</a:t>
            </a:r>
            <a:r>
              <a:rPr lang="ru-RU" sz="2400" dirty="0">
                <a:solidFill>
                  <a:schemeClr val="bg1"/>
                </a:solidFill>
                <a:latin typeface="Book Antiqua" panose="02040602050305030304" pitchFamily="18" charset="0"/>
              </a:rPr>
              <a:t>) расходные </a:t>
            </a:r>
            <a:r>
              <a:rPr lang="ru-RU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статьи</a:t>
            </a:r>
            <a:endParaRPr lang="ru-RU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Book Antiqua" panose="02040602050305030304" pitchFamily="18" charset="0"/>
              </a:rPr>
              <a:t>Б) обслуживание </a:t>
            </a:r>
            <a:r>
              <a:rPr lang="ru-RU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госдолга                       2) </a:t>
            </a:r>
            <a:r>
              <a:rPr lang="ru-RU" sz="2400" dirty="0">
                <a:solidFill>
                  <a:schemeClr val="bg1"/>
                </a:solidFill>
                <a:latin typeface="Book Antiqua" panose="02040602050305030304" pitchFamily="18" charset="0"/>
              </a:rPr>
              <a:t>доходные </a:t>
            </a:r>
            <a:r>
              <a:rPr lang="ru-RU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статьи</a:t>
            </a:r>
            <a:endParaRPr lang="ru-RU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Book Antiqua" panose="02040602050305030304" pitchFamily="18" charset="0"/>
              </a:rPr>
              <a:t>В) подоходный налог с </a:t>
            </a:r>
            <a:r>
              <a:rPr lang="ru-RU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граждан</a:t>
            </a:r>
            <a:endParaRPr lang="ru-RU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Book Antiqua" panose="02040602050305030304" pitchFamily="18" charset="0"/>
              </a:rPr>
              <a:t>Г) выплата жалования </a:t>
            </a:r>
            <a:r>
              <a:rPr lang="ru-RU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служащим</a:t>
            </a:r>
            <a:endParaRPr lang="ru-RU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Book Antiqua" panose="02040602050305030304" pitchFamily="18" charset="0"/>
              </a:rPr>
              <a:t>Д) процент по государственным </a:t>
            </a:r>
            <a:r>
              <a:rPr lang="ru-RU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                                  займам</a:t>
            </a:r>
            <a:endParaRPr lang="ru-RU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Расходы и доходы (бюджет)</a:t>
            </a: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1285861"/>
            <a:ext cx="45005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2143116"/>
            <a:ext cx="49292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47864" y="2644169"/>
            <a:ext cx="26984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chemeClr val="bg1"/>
                </a:solidFill>
              </a:rPr>
              <a:t>21211</a:t>
            </a:r>
          </a:p>
        </p:txBody>
      </p:sp>
    </p:spTree>
  </p:cSld>
  <p:clrMapOvr>
    <a:masterClrMapping/>
  </p:clrMapOvr>
  <p:transition spd="slow">
    <p:sndAc>
      <p:stSnd>
        <p:snd r:embed="rId2" name="восходящий ряд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72547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Расходы и доходы (бюджет)</a:t>
            </a: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24" y="4697412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422884" y="1439771"/>
            <a:ext cx="8352928" cy="2376264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dirty="0"/>
              <a:t>Назовите то, что мы вносим в общее дело, а греки вносили в свой бюджет.</a:t>
            </a:r>
            <a:endParaRPr lang="ru-RU" sz="6000" dirty="0" smtClean="0"/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Расходы и доходы (бюджет)</a:t>
            </a: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285860"/>
            <a:ext cx="4786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2348880"/>
            <a:ext cx="741682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Лепта. Лепта – мелкая медная монета Древней Греции</a:t>
            </a:r>
            <a:endParaRPr lang="ru-RU" sz="4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4357694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391826"/>
            <a:ext cx="6030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solidFill>
                  <a:srgbClr val="FFFF00"/>
                </a:solidFill>
                <a:latin typeface="Calibri"/>
                <a:ea typeface="+mj-ea"/>
                <a:cs typeface="+mj-cs"/>
              </a:rPr>
              <a:t>РОССИЙСКИЕ  ДЕНЬГИ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700808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Book Antiqua" panose="02040602050305030304" pitchFamily="18" charset="0"/>
              </a:rPr>
              <a:t>Не только придворный чин на Руси до 17-го века, но и сто </a:t>
            </a:r>
            <a:r>
              <a:rPr lang="ru-RU" sz="4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рублей</a:t>
            </a:r>
            <a:endParaRPr lang="ru-RU" sz="4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43569" y="2143116"/>
            <a:ext cx="31432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4749" y="391826"/>
            <a:ext cx="6390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solidFill>
                  <a:srgbClr val="FFFF00"/>
                </a:solidFill>
                <a:latin typeface="Calibri"/>
                <a:ea typeface="+mj-ea"/>
                <a:cs typeface="+mj-cs"/>
              </a:rPr>
              <a:t>РОССИЙСКИЕ  ДЕНЬГИ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14122" y="2852936"/>
            <a:ext cx="7704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Стольник</a:t>
            </a:r>
            <a:endParaRPr lang="ru-RU" sz="44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4286256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404664"/>
            <a:ext cx="6390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solidFill>
                  <a:srgbClr val="FFFF00"/>
                </a:solidFill>
                <a:latin typeface="Calibri"/>
                <a:ea typeface="+mj-ea"/>
                <a:cs typeface="+mj-cs"/>
              </a:rPr>
              <a:t>РОССИЙСКИЕ  ДЕНЬГИ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8419" y="1916832"/>
            <a:ext cx="77048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Book Antiqua" panose="02040602050305030304" pitchFamily="18" charset="0"/>
              </a:rPr>
              <a:t>Когда Русью правил «денежный мешок»?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5008" y="4572008"/>
            <a:ext cx="3428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РОССИЙСКИЕ  ДЕНЬГИ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7865" y="2223760"/>
            <a:ext cx="81369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Book Antiqua" panose="02040602050305030304" pitchFamily="18" charset="0"/>
              </a:rPr>
              <a:t>В XIV веке князь Иван Данилович, по прозвищу Калита, т.е. «денежный мешок»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</p:spTree>
  </p:cSld>
  <p:clrMapOvr>
    <a:masterClrMapping/>
  </p:clrMapOvr>
  <p:transition spd="slow">
    <p:sndAc>
      <p:stSnd>
        <p:snd r:embed="rId2" name="Svoya_igra_-_Kot_v_Meshke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РОССИЙСКИЕ  ДЕНЬГИ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4429132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7429" y="1659742"/>
            <a:ext cx="80648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Book Antiqua" panose="02040602050305030304" pitchFamily="18" charset="0"/>
              </a:rPr>
              <a:t>Почему первую 100-рублевую купюру в России народ ласково называл </a:t>
            </a:r>
            <a:r>
              <a:rPr lang="ru-RU" sz="4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«Катенькой</a:t>
            </a:r>
            <a:r>
              <a:rPr lang="ru-RU" sz="4400" dirty="0">
                <a:solidFill>
                  <a:schemeClr val="bg1"/>
                </a:solidFill>
                <a:latin typeface="Book Antiqua" panose="02040602050305030304" pitchFamily="18" charset="0"/>
              </a:rPr>
              <a:t>»?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3888432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4896544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8" name="Прямоугольник 7">
            <a:hlinkClick r:id="rId5" action="ppaction://hlinksldjump"/>
          </p:cNvPr>
          <p:cNvSpPr/>
          <p:nvPr/>
        </p:nvSpPr>
        <p:spPr>
          <a:xfrm>
            <a:off x="5904656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9" name="Прямоугольник 8">
            <a:hlinkClick r:id="rId6" action="ppaction://hlinksldjump"/>
          </p:cNvPr>
          <p:cNvSpPr/>
          <p:nvPr/>
        </p:nvSpPr>
        <p:spPr>
          <a:xfrm>
            <a:off x="6912768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10" name="Прямоугольник 9">
            <a:hlinkClick r:id="rId7" action="ppaction://hlinksldjump"/>
          </p:cNvPr>
          <p:cNvSpPr/>
          <p:nvPr/>
        </p:nvSpPr>
        <p:spPr>
          <a:xfrm>
            <a:off x="7920880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11" name="Прямоугольник 10">
            <a:hlinkClick r:id="rId8" action="ppaction://hlinksldjump"/>
          </p:cNvPr>
          <p:cNvSpPr/>
          <p:nvPr/>
        </p:nvSpPr>
        <p:spPr>
          <a:xfrm>
            <a:off x="3888432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12" name="Прямоугольник 11">
            <a:hlinkClick r:id="rId9" action="ppaction://hlinksldjump"/>
          </p:cNvPr>
          <p:cNvSpPr/>
          <p:nvPr/>
        </p:nvSpPr>
        <p:spPr>
          <a:xfrm>
            <a:off x="4896544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13" name="Прямоугольник 12">
            <a:hlinkClick r:id="rId10" action="ppaction://hlinksldjump"/>
          </p:cNvPr>
          <p:cNvSpPr/>
          <p:nvPr/>
        </p:nvSpPr>
        <p:spPr>
          <a:xfrm>
            <a:off x="5904656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14" name="Прямоугольник 13">
            <a:hlinkClick r:id="rId11" action="ppaction://hlinksldjump"/>
          </p:cNvPr>
          <p:cNvSpPr/>
          <p:nvPr/>
        </p:nvSpPr>
        <p:spPr>
          <a:xfrm>
            <a:off x="6912768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15" name="Прямоугольник 14">
            <a:hlinkClick r:id="rId12" action="ppaction://hlinksldjump"/>
          </p:cNvPr>
          <p:cNvSpPr/>
          <p:nvPr/>
        </p:nvSpPr>
        <p:spPr>
          <a:xfrm>
            <a:off x="7920880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16" name="Прямоугольник 15">
            <a:hlinkClick r:id="rId13" action="ppaction://hlinksldjump"/>
          </p:cNvPr>
          <p:cNvSpPr/>
          <p:nvPr/>
        </p:nvSpPr>
        <p:spPr>
          <a:xfrm>
            <a:off x="3888432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17" name="Прямоугольник 16">
            <a:hlinkClick r:id="rId14" action="ppaction://hlinksldjump"/>
          </p:cNvPr>
          <p:cNvSpPr/>
          <p:nvPr/>
        </p:nvSpPr>
        <p:spPr>
          <a:xfrm>
            <a:off x="4896544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18" name="Прямоугольник 17">
            <a:hlinkClick r:id="rId15" action="ppaction://hlinksldjump"/>
          </p:cNvPr>
          <p:cNvSpPr/>
          <p:nvPr/>
        </p:nvSpPr>
        <p:spPr>
          <a:xfrm>
            <a:off x="5904656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19" name="Прямоугольник 18">
            <a:hlinkClick r:id="rId16" action="ppaction://hlinksldjump"/>
          </p:cNvPr>
          <p:cNvSpPr/>
          <p:nvPr/>
        </p:nvSpPr>
        <p:spPr>
          <a:xfrm>
            <a:off x="6912768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20" name="Прямоугольник 19">
            <a:hlinkClick r:id="rId17" action="ppaction://hlinksldjump"/>
          </p:cNvPr>
          <p:cNvSpPr/>
          <p:nvPr/>
        </p:nvSpPr>
        <p:spPr>
          <a:xfrm>
            <a:off x="7920880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21" name="Прямоугольник 20">
            <a:hlinkClick r:id="rId18" action="ppaction://hlinksldjump"/>
          </p:cNvPr>
          <p:cNvSpPr/>
          <p:nvPr/>
        </p:nvSpPr>
        <p:spPr>
          <a:xfrm>
            <a:off x="3888432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22" name="Прямоугольник 21">
            <a:hlinkClick r:id="rId19" action="ppaction://hlinksldjump"/>
          </p:cNvPr>
          <p:cNvSpPr/>
          <p:nvPr/>
        </p:nvSpPr>
        <p:spPr>
          <a:xfrm>
            <a:off x="4896544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23" name="Прямоугольник 22">
            <a:hlinkClick r:id="rId20" action="ppaction://hlinksldjump"/>
          </p:cNvPr>
          <p:cNvSpPr/>
          <p:nvPr/>
        </p:nvSpPr>
        <p:spPr>
          <a:xfrm>
            <a:off x="5904656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24" name="Прямоугольник 23">
            <a:hlinkClick r:id="rId21" action="ppaction://hlinksldjump"/>
          </p:cNvPr>
          <p:cNvSpPr/>
          <p:nvPr/>
        </p:nvSpPr>
        <p:spPr>
          <a:xfrm>
            <a:off x="6912768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25" name="Прямоугольник 24">
            <a:hlinkClick r:id="rId22" action="ppaction://hlinksldjump"/>
          </p:cNvPr>
          <p:cNvSpPr/>
          <p:nvPr/>
        </p:nvSpPr>
        <p:spPr>
          <a:xfrm>
            <a:off x="7920880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26" name="Прямоугольник 25">
            <a:hlinkClick r:id="rId23" action="ppaction://hlinksldjump"/>
          </p:cNvPr>
          <p:cNvSpPr/>
          <p:nvPr/>
        </p:nvSpPr>
        <p:spPr>
          <a:xfrm>
            <a:off x="3888432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27" name="Прямоугольник 26">
            <a:hlinkClick r:id="rId24" action="ppaction://hlinksldjump"/>
          </p:cNvPr>
          <p:cNvSpPr/>
          <p:nvPr/>
        </p:nvSpPr>
        <p:spPr>
          <a:xfrm>
            <a:off x="4896544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28" name="Прямоугольник 27">
            <a:hlinkClick r:id="rId25" action="ppaction://hlinksldjump"/>
          </p:cNvPr>
          <p:cNvSpPr/>
          <p:nvPr/>
        </p:nvSpPr>
        <p:spPr>
          <a:xfrm>
            <a:off x="5904656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29" name="Прямоугольник 28">
            <a:hlinkClick r:id="rId26" action="ppaction://hlinksldjump"/>
          </p:cNvPr>
          <p:cNvSpPr/>
          <p:nvPr/>
        </p:nvSpPr>
        <p:spPr>
          <a:xfrm>
            <a:off x="6912768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30" name="Прямоугольник 29">
            <a:hlinkClick r:id="rId27" action="ppaction://hlinksldjump"/>
          </p:cNvPr>
          <p:cNvSpPr/>
          <p:nvPr/>
        </p:nvSpPr>
        <p:spPr>
          <a:xfrm>
            <a:off x="7920880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57158" y="1511771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FF00"/>
                </a:solidFill>
              </a:rPr>
              <a:t>Расходы и доходы (бюджет)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56418" y="2447875"/>
            <a:ext cx="3211828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 Российские  деньги</a:t>
            </a:r>
            <a:endParaRPr lang="ru-RU" sz="2400" b="1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57158" y="3357562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FF00"/>
                </a:solidFill>
              </a:rPr>
              <a:t>Финансовая безопасность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60040" y="4320083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FF00"/>
                </a:solidFill>
              </a:rPr>
              <a:t>Деньги-денежки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60040" y="5256187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FF00"/>
                </a:solidFill>
              </a:rPr>
              <a:t>Анатомия денег</a:t>
            </a:r>
            <a:endParaRPr lang="ru-RU" sz="2400" b="1" dirty="0" smtClean="0">
              <a:solidFill>
                <a:srgbClr val="FFFF00"/>
              </a:solidFill>
            </a:endParaRPr>
          </a:p>
        </p:txBody>
      </p:sp>
      <p:pic>
        <p:nvPicPr>
          <p:cNvPr id="13403" name="Рисунок 1"/>
          <p:cNvPicPr>
            <a:picLocks noChangeAspect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3348038" y="165100"/>
            <a:ext cx="24542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>
                      <p:stCondLst>
                        <p:cond delay="0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0" fill="hold">
                      <p:stCondLst>
                        <p:cond delay="0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9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0" fill="hold">
                      <p:stCondLst>
                        <p:cond delay="0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467544" y="85293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РОССИЙСКИЕ  ДЕНЬГИ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2271" y="2060848"/>
            <a:ext cx="820891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Book Antiqua" panose="02040602050305030304" pitchFamily="18" charset="0"/>
              </a:rPr>
              <a:t>На ней был изображен портрет Екатерины II, которая ввела в обращение бумажные деньги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РОССИЙСКИЕ  ДЕНЬГИ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54" y="4357694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1700808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Book Antiqua" panose="02040602050305030304" pitchFamily="18" charset="0"/>
              </a:rPr>
              <a:t>Из какого города родом рубль?</a:t>
            </a:r>
          </a:p>
        </p:txBody>
      </p:sp>
    </p:spTree>
  </p:cSld>
  <p:clrMapOvr>
    <a:masterClrMapping/>
  </p:clrMapOvr>
  <p:transition spd="slow">
    <p:sndAc>
      <p:stSnd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РОССИЙСКИЕ  ДЕНЬГИ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7389" y="1700808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Book Antiqua" panose="02040602050305030304" pitchFamily="18" charset="0"/>
              </a:rPr>
              <a:t>Из Новгорода. В XIII веке денежной единицей там служила гривна, представляющая собой серебряный прут. От него-то и отрубали в буквальном смысле более мелкие деньги, которые и получили название от глагола «рубить»</a:t>
            </a:r>
          </a:p>
        </p:txBody>
      </p:sp>
    </p:spTree>
  </p:cSld>
  <p:clrMapOvr>
    <a:masterClrMapping/>
  </p:clrMapOvr>
  <p:transition spd="slow">
    <p:sndAc>
      <p:stSnd>
        <p:snd r:embed="rId2" name="восходящий ряд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РОССИЙСКИЕ  ДЕНЬГИ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4500570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1243360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Book Antiqua" panose="02040602050305030304" pitchFamily="18" charset="0"/>
              </a:rPr>
              <a:t>На всех ассигнациях России двуглавый орёл был изображён с короной, а когда вы увидите ассигнацию с орлом, но без короны, то легко догадаетесь, когда она была напечатана. В самом деле, когда?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РОССИЙСКИЕ  ДЕНЬГИ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2132856"/>
            <a:ext cx="81369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Book Antiqua" panose="02040602050305030304" pitchFamily="18" charset="0"/>
              </a:rPr>
              <a:t>В 1917 г. после отречения Николая II от </a:t>
            </a:r>
            <a:r>
              <a:rPr lang="ru-RU" sz="54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престола</a:t>
            </a:r>
            <a:endParaRPr lang="ru-RU" sz="54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511288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Финансовая </a:t>
            </a:r>
            <a:r>
              <a:rPr lang="ru-RU" sz="3600" b="1" u="sng" dirty="0" smtClean="0">
                <a:solidFill>
                  <a:srgbClr val="FFFF00"/>
                </a:solidFill>
              </a:rPr>
              <a:t>безопасность</a:t>
            </a: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endParaRPr lang="ru-RU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44" y="4357694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1772816"/>
            <a:ext cx="833255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Аналог </a:t>
            </a:r>
            <a:r>
              <a:rPr lang="ru-RU" sz="3200" dirty="0">
                <a:solidFill>
                  <a:schemeClr val="bg1"/>
                </a:solidFill>
                <a:latin typeface="Book Antiqua" panose="02040602050305030304" pitchFamily="18" charset="0"/>
              </a:rPr>
              <a:t>пароля. В ходе авторизации операции используется одновременно как пароль доступа держателя карты к терминалу (банкомату) и как секретный ключ для цифровой подписи запроса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368412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Финансовая </a:t>
            </a:r>
            <a:r>
              <a:rPr lang="ru-RU" sz="3600" b="1" u="sng" dirty="0" smtClean="0">
                <a:solidFill>
                  <a:srgbClr val="FFFF00"/>
                </a:solidFill>
              </a:rPr>
              <a:t>безопасность</a:t>
            </a: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endParaRPr lang="ru-RU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3898" y="2564904"/>
            <a:ext cx="83325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Book Antiqua" panose="02040602050305030304" pitchFamily="18" charset="0"/>
              </a:rPr>
              <a:t>ПИН-код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43985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Финансовая </a:t>
            </a:r>
            <a:r>
              <a:rPr lang="ru-RU" sz="3600" b="1" u="sng" dirty="0" smtClean="0">
                <a:solidFill>
                  <a:srgbClr val="FFFF00"/>
                </a:solidFill>
              </a:rPr>
              <a:t>безопасность</a:t>
            </a: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endParaRPr lang="ru-RU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4337850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211818"/>
            <a:ext cx="8661648" cy="449309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Изготовление, </a:t>
            </a:r>
            <a:r>
              <a:rPr lang="ru-RU" dirty="0"/>
              <a:t>хранение, перевозка с целью сбыта или сбыт поддельных денежных знаков (монет, банкнот и </a:t>
            </a:r>
            <a:r>
              <a:rPr lang="ru-RU" dirty="0" smtClean="0"/>
              <a:t>т.д</a:t>
            </a:r>
            <a:r>
              <a:rPr lang="ru-RU" dirty="0"/>
              <a:t>.) либо ценных </a:t>
            </a:r>
            <a:r>
              <a:rPr lang="ru-RU" dirty="0" smtClean="0"/>
              <a:t>бумаг</a:t>
            </a:r>
            <a:endParaRPr lang="ru-RU" dirty="0"/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511288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Финансовая </a:t>
            </a:r>
            <a:r>
              <a:rPr lang="ru-RU" sz="3600" b="1" u="sng" dirty="0" smtClean="0">
                <a:solidFill>
                  <a:srgbClr val="FFFF00"/>
                </a:solidFill>
              </a:rPr>
              <a:t>безопасность</a:t>
            </a:r>
            <a:r>
              <a:rPr lang="ru-RU" b="1" u="sng" dirty="0" smtClean="0">
                <a:solidFill>
                  <a:srgbClr val="FFFF00"/>
                </a:solidFill>
              </a:rPr>
              <a:t/>
            </a:r>
            <a:br>
              <a:rPr lang="ru-RU" b="1" u="sng" dirty="0" smtClean="0">
                <a:solidFill>
                  <a:srgbClr val="FFFF00"/>
                </a:solidFill>
              </a:rPr>
            </a:br>
            <a:endParaRPr lang="ru-RU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6" name="Объект 1"/>
          <p:cNvSpPr>
            <a:spLocks noGrp="1"/>
          </p:cNvSpPr>
          <p:nvPr>
            <p:ph idx="1"/>
          </p:nvPr>
        </p:nvSpPr>
        <p:spPr>
          <a:xfrm>
            <a:off x="179512" y="2132856"/>
            <a:ext cx="8661648" cy="2995993"/>
          </a:xfrm>
        </p:spPr>
        <p:txBody>
          <a:bodyPr/>
          <a:lstStyle/>
          <a:p>
            <a:pPr marL="0" indent="0" algn="ctr">
              <a:buNone/>
            </a:pPr>
            <a:r>
              <a:rPr lang="vi-VN" dirty="0"/>
              <a:t>Фальшивомоне́тничество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296974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Финансовая </a:t>
            </a:r>
            <a:r>
              <a:rPr lang="ru-RU" sz="3600" b="1" u="sng" dirty="0" smtClean="0">
                <a:solidFill>
                  <a:srgbClr val="FFFF00"/>
                </a:solidFill>
              </a:rPr>
              <a:t>безопасность</a:t>
            </a:r>
            <a:r>
              <a:rPr lang="ru-RU" sz="3600" b="1" u="sng" dirty="0" smtClean="0">
                <a:solidFill>
                  <a:srgbClr val="FFFF00"/>
                </a:solidFill>
              </a:rPr>
              <a:t/>
            </a:r>
            <a:br>
              <a:rPr lang="ru-RU" sz="3600" b="1" u="sng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896" y="4149080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39552" y="1556792"/>
            <a:ext cx="833255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Рассылка </a:t>
            </a:r>
            <a:r>
              <a:rPr lang="ru-RU" sz="3200" dirty="0">
                <a:solidFill>
                  <a:schemeClr val="bg1"/>
                </a:solidFill>
                <a:latin typeface="Book Antiqua" panose="02040602050305030304" pitchFamily="18" charset="0"/>
              </a:rPr>
              <a:t>электронных писем, в которых от имени банка сообщается об изменениях, производимых в системе его безопасности. При этом пользователей просят возобновить информацию о карте, в том числе указать номер кредитки и ее ПИН-код.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395536" y="508905"/>
            <a:ext cx="7210425" cy="654032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Расходы и доходы (бюджет</a:t>
            </a:r>
            <a:r>
              <a:rPr lang="ru-RU" sz="3600" b="1" u="sng" dirty="0" smtClean="0">
                <a:solidFill>
                  <a:srgbClr val="FFFF00"/>
                </a:solidFill>
              </a:rPr>
              <a:t>)</a:t>
            </a:r>
            <a:r>
              <a:rPr lang="ru-RU" sz="3600" b="1" u="sng" dirty="0" smtClean="0">
                <a:solidFill>
                  <a:srgbClr val="FFFF00"/>
                </a:solidFill>
              </a:rPr>
              <a:t/>
            </a:r>
            <a:br>
              <a:rPr lang="ru-RU" sz="3600" b="1" u="sng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4697412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1340768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Что такое «профицит  бюджета»? </a:t>
            </a:r>
          </a:p>
          <a:p>
            <a:r>
              <a:rPr lang="ru-RU" sz="36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1) Снижение </a:t>
            </a:r>
            <a:r>
              <a:rPr lang="ru-RU" sz="3600" dirty="0">
                <a:solidFill>
                  <a:schemeClr val="bg1"/>
                </a:solidFill>
                <a:latin typeface="Book Antiqua" panose="02040602050305030304" pitchFamily="18" charset="0"/>
              </a:rPr>
              <a:t>курса национальной валюты</a:t>
            </a:r>
            <a:r>
              <a:rPr lang="ru-RU" sz="36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;</a:t>
            </a:r>
            <a:endParaRPr lang="ru-RU" sz="36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r>
              <a:rPr lang="ru-RU" sz="36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2) Высокий </a:t>
            </a:r>
            <a:r>
              <a:rPr lang="ru-RU" sz="3600" dirty="0">
                <a:solidFill>
                  <a:schemeClr val="bg1"/>
                </a:solidFill>
                <a:latin typeface="Book Antiqua" panose="02040602050305030304" pitchFamily="18" charset="0"/>
              </a:rPr>
              <a:t>уровень инфляции</a:t>
            </a:r>
            <a:r>
              <a:rPr lang="ru-RU" sz="36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;</a:t>
            </a:r>
            <a:endParaRPr lang="ru-RU" sz="36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r>
              <a:rPr lang="ru-RU" sz="36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3) Отказ </a:t>
            </a:r>
            <a:r>
              <a:rPr lang="ru-RU" sz="3600" dirty="0">
                <a:solidFill>
                  <a:schemeClr val="bg1"/>
                </a:solidFill>
                <a:latin typeface="Book Antiqua" panose="02040602050305030304" pitchFamily="18" charset="0"/>
              </a:rPr>
              <a:t>исполнять долговые обязательства</a:t>
            </a:r>
            <a:r>
              <a:rPr lang="ru-RU" sz="36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;</a:t>
            </a:r>
            <a:endParaRPr lang="ru-RU" sz="36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r>
              <a:rPr lang="ru-RU" sz="36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4) Превышение </a:t>
            </a:r>
            <a:r>
              <a:rPr lang="ru-RU" sz="3600" dirty="0">
                <a:solidFill>
                  <a:schemeClr val="bg1"/>
                </a:solidFill>
                <a:latin typeface="Book Antiqua" panose="02040602050305030304" pitchFamily="18" charset="0"/>
              </a:rPr>
              <a:t>доходов над расходами.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Финансовая </a:t>
            </a:r>
            <a:r>
              <a:rPr lang="ru-RU" sz="3600" b="1" u="sng" dirty="0" smtClean="0">
                <a:solidFill>
                  <a:srgbClr val="FFFF00"/>
                </a:solidFill>
              </a:rPr>
              <a:t>безопасность</a:t>
            </a:r>
            <a:r>
              <a:rPr lang="ru-RU" b="1" u="sng" dirty="0" smtClean="0">
                <a:solidFill>
                  <a:srgbClr val="FFFF00"/>
                </a:solidFill>
              </a:rPr>
              <a:t/>
            </a:r>
            <a:br>
              <a:rPr lang="ru-RU" b="1" u="sng" dirty="0" smtClean="0">
                <a:solidFill>
                  <a:srgbClr val="FFFF00"/>
                </a:solidFill>
              </a:rPr>
            </a:br>
            <a:endParaRPr lang="ru-RU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7" name="Объект 1"/>
          <p:cNvSpPr>
            <a:spLocks noGrp="1"/>
          </p:cNvSpPr>
          <p:nvPr>
            <p:ph idx="1"/>
          </p:nvPr>
        </p:nvSpPr>
        <p:spPr>
          <a:xfrm>
            <a:off x="179512" y="2132856"/>
            <a:ext cx="8661648" cy="299599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/>
              <a:t>Фишинг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210425" cy="1500198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Финансовая </a:t>
            </a:r>
            <a:r>
              <a:rPr lang="ru-RU" sz="3600" b="1" u="sng" dirty="0" smtClean="0">
                <a:solidFill>
                  <a:srgbClr val="FFFF00"/>
                </a:solidFill>
              </a:rPr>
              <a:t>безопасность</a:t>
            </a:r>
            <a:r>
              <a:rPr lang="ru-RU" sz="3600" b="1" u="sng" dirty="0" smtClean="0">
                <a:solidFill>
                  <a:srgbClr val="FFFF00"/>
                </a:solidFill>
              </a:rPr>
              <a:t/>
            </a:r>
            <a:br>
              <a:rPr lang="ru-RU" sz="3600" b="1" u="sng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4365452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348800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Установка  </a:t>
            </a:r>
            <a:r>
              <a:rPr lang="ru-RU" sz="4000" dirty="0">
                <a:solidFill>
                  <a:schemeClr val="bg1"/>
                </a:solidFill>
                <a:latin typeface="Book Antiqua" panose="02040602050305030304" pitchFamily="18" charset="0"/>
              </a:rPr>
              <a:t>специальных устройств на банкоматы (накладная клавиатура, устройство для считывания карт), с помощью которых преступники получают информацию о </a:t>
            </a:r>
            <a:r>
              <a:rPr lang="ru-RU" sz="4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карте</a:t>
            </a:r>
            <a:endParaRPr lang="ru-RU" sz="4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 spd="slow">
    <p:sndAc>
      <p:stSnd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296974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Финансовая </a:t>
            </a:r>
            <a:r>
              <a:rPr lang="ru-RU" sz="3600" b="1" u="sng" dirty="0" smtClean="0">
                <a:solidFill>
                  <a:srgbClr val="FFFF00"/>
                </a:solidFill>
              </a:rPr>
              <a:t>безопасность</a:t>
            </a:r>
            <a:r>
              <a:rPr lang="ru-RU" sz="3600" b="1" u="sng" dirty="0" smtClean="0">
                <a:solidFill>
                  <a:srgbClr val="FFFF00"/>
                </a:solidFill>
              </a:rPr>
              <a:t/>
            </a:r>
            <a:br>
              <a:rPr lang="ru-RU" sz="3600" b="1" u="sng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8" name="Объект 1"/>
          <p:cNvSpPr>
            <a:spLocks noGrp="1"/>
          </p:cNvSpPr>
          <p:nvPr>
            <p:ph idx="1"/>
          </p:nvPr>
        </p:nvSpPr>
        <p:spPr>
          <a:xfrm>
            <a:off x="179512" y="2132856"/>
            <a:ext cx="8661648" cy="299599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/>
              <a:t>Скимминг</a:t>
            </a:r>
            <a:endParaRPr lang="ru-RU" dirty="0"/>
          </a:p>
        </p:txBody>
      </p:sp>
    </p:spTree>
  </p:cSld>
  <p:clrMapOvr>
    <a:masterClrMapping/>
  </p:clrMapOvr>
  <p:transition spd="slow">
    <p:sndAc>
      <p:stSnd>
        <p:snd r:embed="rId2" name="восходящий ряд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</p:spTree>
  </p:cSld>
  <p:clrMapOvr>
    <a:masterClrMapping/>
  </p:clrMapOvr>
  <p:transition spd="slow">
    <p:sndAc>
      <p:stSnd>
        <p:snd r:embed="rId2" name="Svoya_igra_-_Kot_v_Meshke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296974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Финансовая </a:t>
            </a:r>
            <a:r>
              <a:rPr lang="ru-RU" sz="3600" b="1" u="sng" dirty="0" smtClean="0">
                <a:solidFill>
                  <a:srgbClr val="FFFF00"/>
                </a:solidFill>
              </a:rPr>
              <a:t>безопасность</a:t>
            </a:r>
            <a:r>
              <a:rPr lang="ru-RU" sz="3600" b="1" u="sng" dirty="0" smtClean="0">
                <a:solidFill>
                  <a:srgbClr val="FFFF00"/>
                </a:solidFill>
              </a:rPr>
              <a:t/>
            </a:r>
            <a:br>
              <a:rPr lang="ru-RU" sz="3600" b="1" u="sng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4376003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39552" y="1412776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Book Antiqua" panose="02040602050305030304" pitchFamily="18" charset="0"/>
              </a:rPr>
              <a:t>В Древнем Риме этих служащих ценили так высоко, что даже освобождали от налогов. Главным орудием их труда были крепкие зубы. Чем же занимались эти люди?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296974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Финансовая безопасность</a:t>
            </a:r>
            <a:br>
              <a:rPr lang="ru-RU" sz="3600" b="1" u="sng" dirty="0">
                <a:solidFill>
                  <a:srgbClr val="FFFF00"/>
                </a:solidFill>
              </a:rPr>
            </a:br>
            <a:endParaRPr lang="ru-RU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8347" y="1916832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Book Antiqua" panose="02040602050305030304" pitchFamily="18" charset="0"/>
              </a:rPr>
              <a:t>Выявляли фальшивые деньги, проверяя их «на зуб». Название профессии – «</a:t>
            </a:r>
            <a:r>
              <a:rPr lang="ru-RU" sz="4000" b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аргироскоп</a:t>
            </a:r>
            <a:r>
              <a:rPr lang="ru-RU" sz="4000" b="1" dirty="0">
                <a:solidFill>
                  <a:schemeClr val="bg1"/>
                </a:solidFill>
                <a:latin typeface="Book Antiqua" panose="02040602050305030304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</p:spTree>
  </p:cSld>
  <p:clrMapOvr>
    <a:masterClrMapping/>
  </p:clrMapOvr>
  <p:transition spd="slow">
    <p:sndAc>
      <p:stSnd>
        <p:snd r:embed="rId2" name="Svoya_igra_-_Kot_v_Meshke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601935" y="22920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rgbClr val="FFFF00"/>
                </a:solidFill>
              </a:rPr>
              <a:t>Деньги-денежки</a:t>
            </a:r>
            <a:r>
              <a:rPr lang="ru-RU" sz="3600" b="1" u="sng" dirty="0" smtClean="0">
                <a:solidFill>
                  <a:srgbClr val="FFFF00"/>
                </a:solidFill>
              </a:rPr>
              <a:t/>
            </a:r>
            <a:br>
              <a:rPr lang="ru-RU" sz="3600" b="1" u="sng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4357694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3982" y="1844824"/>
            <a:ext cx="808247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>
                <a:solidFill>
                  <a:schemeClr val="bg1"/>
                </a:solidFill>
                <a:latin typeface="Book Antiqua" panose="02040602050305030304" pitchFamily="18" charset="0"/>
              </a:rPr>
              <a:t>Что делает с рублём </a:t>
            </a:r>
            <a:r>
              <a:rPr lang="ru-RU" sz="66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копейка?</a:t>
            </a:r>
            <a:endParaRPr lang="ru-RU" sz="6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rgbClr val="FFFF00"/>
                </a:solidFill>
              </a:rPr>
              <a:t>Деньги-денежки</a:t>
            </a:r>
            <a:r>
              <a:rPr lang="ru-RU" sz="3600" b="1" u="sng" dirty="0" smtClean="0">
                <a:solidFill>
                  <a:srgbClr val="FFFF00"/>
                </a:solidFill>
              </a:rPr>
              <a:t/>
            </a:r>
            <a:br>
              <a:rPr lang="ru-RU" sz="3600" b="1" u="sng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3982" y="1844824"/>
            <a:ext cx="808247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Копейка рубль бережёт</a:t>
            </a:r>
            <a:endParaRPr lang="ru-RU" sz="6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7786742" cy="114300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Деньги-денежки</a:t>
            </a:r>
            <a:r>
              <a:rPr lang="ru-RU" sz="3600" b="1" dirty="0" smtClean="0">
                <a:solidFill>
                  <a:srgbClr val="FFFF00"/>
                </a:solidFill>
              </a:rPr>
              <a:t/>
            </a:r>
            <a:br>
              <a:rPr lang="ru-RU" sz="3600" b="1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3857628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1484784"/>
            <a:ext cx="82809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Book Antiqua" panose="02040602050305030304" pitchFamily="18" charset="0"/>
              </a:rPr>
              <a:t>Какая птица изображалась на монетах Древних Афин, а также была символом самой богини Афины?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Расходы и доходы (бюджет</a:t>
            </a:r>
            <a:r>
              <a:rPr lang="ru-RU" sz="3600" b="1" u="sng" dirty="0" smtClean="0">
                <a:solidFill>
                  <a:srgbClr val="FFFF00"/>
                </a:solidFill>
              </a:rPr>
              <a:t>)</a:t>
            </a: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37862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   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2060848"/>
            <a:ext cx="71825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prstClr val="white"/>
                </a:solidFill>
                <a:latin typeface="Book Antiqua" panose="02040602050305030304" pitchFamily="18" charset="0"/>
              </a:rPr>
              <a:t>Превышение доходов над расходами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7524781" cy="1143000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rgbClr val="FFFF00"/>
                </a:solidFill>
              </a:rPr>
              <a:t>Деньги-денежки</a:t>
            </a:r>
            <a:r>
              <a:rPr lang="ru-RU" sz="3600" b="1" u="sng" dirty="0" smtClean="0">
                <a:solidFill>
                  <a:srgbClr val="FFFF00"/>
                </a:solidFill>
              </a:rPr>
              <a:t/>
            </a:r>
            <a:br>
              <a:rPr lang="ru-RU" sz="3600" b="1" u="sng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5341" y="2254225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Сова</a:t>
            </a:r>
            <a:endParaRPr lang="ru-RU" sz="72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7710491" cy="1143000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rgbClr val="FFFF00"/>
                </a:solidFill>
              </a:rPr>
              <a:t>Деньги-денежки</a:t>
            </a:r>
            <a:r>
              <a:rPr lang="ru-RU" sz="3600" b="1" u="sng" dirty="0" smtClean="0">
                <a:solidFill>
                  <a:srgbClr val="FFFF00"/>
                </a:solidFill>
              </a:rPr>
              <a:t/>
            </a:r>
            <a:br>
              <a:rPr lang="ru-RU" sz="3600" b="1" u="sng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581128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844824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Book Antiqua" panose="02040602050305030304" pitchFamily="18" charset="0"/>
              </a:rPr>
              <a:t>В Древней Спарте деньгами служили железные прутья, которые при изготовлении закаливали в уксусе. Для чего это делали?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667625" cy="1143000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rgbClr val="FFFF00"/>
                </a:solidFill>
              </a:rPr>
              <a:t>Деньги-денежки</a:t>
            </a:r>
            <a:r>
              <a:rPr lang="ru-RU" sz="3600" b="1" u="sng" dirty="0" smtClean="0">
                <a:solidFill>
                  <a:srgbClr val="FFFF00"/>
                </a:solidFill>
              </a:rPr>
              <a:t/>
            </a:r>
            <a:br>
              <a:rPr lang="ru-RU" sz="3600" b="1" u="sng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844824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Book Antiqua" panose="02040602050305030304" pitchFamily="18" charset="0"/>
              </a:rPr>
              <a:t>Чтобы не копили богатств, ведь закалка в уксусе делает железо хрупким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>
          <a:xfrm>
            <a:off x="251520" y="357166"/>
            <a:ext cx="7560840" cy="1143000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rgbClr val="FFFF00"/>
                </a:solidFill>
              </a:rPr>
              <a:t>Деньги-денежки</a:t>
            </a:r>
            <a:r>
              <a:rPr lang="ru-RU" sz="3600" b="1" u="sng" dirty="0" smtClean="0">
                <a:solidFill>
                  <a:srgbClr val="FFFF00"/>
                </a:solidFill>
              </a:rPr>
              <a:t/>
            </a:r>
            <a:br>
              <a:rPr lang="ru-RU" sz="3600" b="1" u="sng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365452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95536" y="1844824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Book Antiqua" panose="02040602050305030304" pitchFamily="18" charset="0"/>
              </a:rPr>
              <a:t>Вспомните денежную единицу одной островной европейской страны и скажите, как считали деньги в древности?</a:t>
            </a:r>
          </a:p>
        </p:txBody>
      </p:sp>
    </p:spTree>
  </p:cSld>
  <p:clrMapOvr>
    <a:masterClrMapping/>
  </p:clrMapOvr>
  <p:transition spd="slow">
    <p:sndAc>
      <p:stSnd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667625" cy="1143000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rgbClr val="FFFF00"/>
                </a:solidFill>
              </a:rPr>
              <a:t>Деньги-денежки</a:t>
            </a:r>
            <a:r>
              <a:rPr lang="ru-RU" sz="3600" b="1" u="sng" dirty="0" smtClean="0">
                <a:solidFill>
                  <a:srgbClr val="FFFF00"/>
                </a:solidFill>
              </a:rPr>
              <a:t/>
            </a:r>
            <a:br>
              <a:rPr lang="ru-RU" sz="3600" b="1" u="sng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844824"/>
            <a:ext cx="84249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Book Antiqua" panose="02040602050305030304" pitchFamily="18" charset="0"/>
              </a:rPr>
              <a:t>Взвешивали, отсюда фунт стерлингов</a:t>
            </a:r>
          </a:p>
        </p:txBody>
      </p:sp>
    </p:spTree>
  </p:cSld>
  <p:clrMapOvr>
    <a:masterClrMapping/>
  </p:clrMapOvr>
  <p:transition spd="slow">
    <p:sndAc>
      <p:stSnd>
        <p:snd r:embed="rId2" name="восходящий ряд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667625" cy="114300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Деньги-денежки</a:t>
            </a:r>
            <a:r>
              <a:rPr lang="ru-RU" sz="3600" b="1" dirty="0" smtClean="0">
                <a:solidFill>
                  <a:srgbClr val="FFFF00"/>
                </a:solidFill>
              </a:rPr>
              <a:t/>
            </a:r>
            <a:br>
              <a:rPr lang="ru-RU" sz="3600" b="1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562" y="4365452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1484784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Book Antiqua" panose="02040602050305030304" pitchFamily="18" charset="0"/>
              </a:rPr>
              <a:t>За эту мелкую монету в Венеции XVI века можно было узнать из рукописной сводки последние городские новости. Её название и сейчас у всех нас на слуху. Что это за монета?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rgbClr val="FFFF00"/>
                </a:solidFill>
              </a:rPr>
              <a:t>Деньги-денежки</a:t>
            </a:r>
            <a:r>
              <a:rPr lang="ru-RU" sz="3600" b="1" u="sng" dirty="0" smtClean="0">
                <a:solidFill>
                  <a:srgbClr val="FFFF00"/>
                </a:solidFill>
              </a:rPr>
              <a:t/>
            </a:r>
            <a:br>
              <a:rPr lang="ru-RU" sz="3600" b="1" u="sng" dirty="0" smtClean="0">
                <a:solidFill>
                  <a:srgbClr val="FFFF00"/>
                </a:solidFill>
              </a:rPr>
            </a:b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916832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>
                <a:solidFill>
                  <a:schemeClr val="bg1"/>
                </a:solidFill>
                <a:latin typeface="Book Antiqua" panose="02040602050305030304" pitchFamily="18" charset="0"/>
              </a:rPr>
              <a:t>Gazzetta</a:t>
            </a:r>
            <a:r>
              <a:rPr lang="ru-RU" sz="4000" dirty="0">
                <a:solidFill>
                  <a:schemeClr val="bg1"/>
                </a:solidFill>
                <a:latin typeface="Book Antiqua" panose="02040602050305030304" pitchFamily="18" charset="0"/>
              </a:rPr>
              <a:t> – газета, давшая название печатному периодическому изданию – газете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Заголовок 1"/>
          <p:cNvSpPr>
            <a:spLocks noGrp="1"/>
          </p:cNvSpPr>
          <p:nvPr>
            <p:ph type="title"/>
          </p:nvPr>
        </p:nvSpPr>
        <p:spPr>
          <a:xfrm>
            <a:off x="857224" y="357166"/>
            <a:ext cx="7210425" cy="785818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Анатомия денег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4143380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6622" y="1628800"/>
            <a:ext cx="851384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Book Antiqua" panose="02040602050305030304" pitchFamily="18" charset="0"/>
              </a:rPr>
              <a:t>Не только уважение и самоуважение </a:t>
            </a:r>
            <a:r>
              <a:rPr lang="ru-RU" sz="4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человека</a:t>
            </a:r>
            <a:r>
              <a:rPr lang="ru-RU" sz="4400" dirty="0">
                <a:solidFill>
                  <a:schemeClr val="bg1"/>
                </a:solidFill>
                <a:latin typeface="Book Antiqua" panose="02040602050305030304" pitchFamily="18" charset="0"/>
              </a:rPr>
              <a:t>, но и стоимость, ценность денежного знака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667625" cy="114300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FF00"/>
                </a:solidFill>
              </a:rPr>
              <a:t>Анатомия денег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1428736"/>
            <a:ext cx="78581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965076"/>
            <a:ext cx="81369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Достоинство </a:t>
            </a:r>
            <a:endParaRPr lang="ru-RU" sz="44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</p:spTree>
  </p:cSld>
  <p:clrMapOvr>
    <a:masterClrMapping/>
  </p:clrMapOvr>
  <p:transition spd="slow">
    <p:sndAc>
      <p:stSnd>
        <p:snd r:embed="rId2" name="Svoya_igra_-_Kot_v_Meshke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Расходы и доходы (бюджет</a:t>
            </a:r>
            <a:r>
              <a:rPr lang="ru-RU" sz="3600" b="1" u="sng" dirty="0" smtClean="0">
                <a:solidFill>
                  <a:srgbClr val="FFFF00"/>
                </a:solidFill>
              </a:rPr>
              <a:t>)</a:t>
            </a: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4500570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57" y="1412776"/>
            <a:ext cx="8639175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FF00"/>
                </a:solidFill>
              </a:rPr>
              <a:t>Анатомия денег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4286256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1844824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latin typeface="Book Antiqua" panose="02040602050305030304" pitchFamily="18" charset="0"/>
              </a:rPr>
              <a:t>Что у человека 12 пар, а у монеты всего одно?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>
            <a:spLocks noGrp="1"/>
          </p:cNvSpPr>
          <p:nvPr>
            <p:ph type="title"/>
          </p:nvPr>
        </p:nvSpPr>
        <p:spPr>
          <a:xfrm>
            <a:off x="467544" y="53752"/>
            <a:ext cx="7210425" cy="114300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FF00"/>
                </a:solidFill>
              </a:rPr>
              <a:t>Анатомия денег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060848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Ребро</a:t>
            </a:r>
            <a:endParaRPr lang="ru-RU" sz="6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title"/>
          </p:nvPr>
        </p:nvSpPr>
        <p:spPr>
          <a:xfrm>
            <a:off x="467544" y="214298"/>
            <a:ext cx="7210425" cy="114300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FF00"/>
                </a:solidFill>
              </a:rPr>
              <a:t>Анатомия денег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4071942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256430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Book Antiqua" panose="02040602050305030304" pitchFamily="18" charset="0"/>
              </a:rPr>
              <a:t>Какие монеты с недавних пор чеканят из «скандинавского золота»: сплава меди, алюминия, цинка и олова, разработанного финской меднорудной компанией?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7996211" cy="114300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FF00"/>
                </a:solidFill>
              </a:rPr>
              <a:t>Анатомия денег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060848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err="1">
                <a:solidFill>
                  <a:schemeClr val="bg1"/>
                </a:solidFill>
                <a:latin typeface="Book Antiqua" panose="02040602050305030304" pitchFamily="18" charset="0"/>
              </a:rPr>
              <a:t>Евроценты</a:t>
            </a:r>
            <a:endParaRPr lang="ru-RU" sz="60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Заголовок 1"/>
          <p:cNvSpPr>
            <a:spLocks noGrp="1"/>
          </p:cNvSpPr>
          <p:nvPr>
            <p:ph type="title"/>
          </p:nvPr>
        </p:nvSpPr>
        <p:spPr>
          <a:xfrm>
            <a:off x="107504" y="428604"/>
            <a:ext cx="8460211" cy="114300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FF00"/>
                </a:solidFill>
              </a:rPr>
              <a:t>Анатомия денег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0" y="4143380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2053575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Book Antiqua" panose="02040602050305030304" pitchFamily="18" charset="0"/>
              </a:rPr>
              <a:t>Какое слово произошло от </a:t>
            </a:r>
            <a:r>
              <a:rPr lang="ru-RU" sz="4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латинского выражения </a:t>
            </a:r>
            <a:r>
              <a:rPr lang="ru-RU" sz="4000" dirty="0">
                <a:solidFill>
                  <a:schemeClr val="bg1"/>
                </a:solidFill>
                <a:latin typeface="Book Antiqua" panose="02040602050305030304" pitchFamily="18" charset="0"/>
              </a:rPr>
              <a:t>«</a:t>
            </a:r>
            <a:r>
              <a:rPr lang="ru-RU" sz="40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деньги, приносящие </a:t>
            </a:r>
            <a:r>
              <a:rPr lang="ru-RU" sz="4000" dirty="0">
                <a:solidFill>
                  <a:schemeClr val="bg1"/>
                </a:solidFill>
                <a:latin typeface="Book Antiqua" panose="02040602050305030304" pitchFamily="18" charset="0"/>
              </a:rPr>
              <a:t>процент»?</a:t>
            </a:r>
          </a:p>
        </p:txBody>
      </p:sp>
    </p:spTree>
  </p:cSld>
  <p:clrMapOvr>
    <a:masterClrMapping/>
  </p:clrMapOvr>
  <p:transition spd="slow">
    <p:sndAc>
      <p:stSnd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FF00"/>
                </a:solidFill>
              </a:rPr>
              <a:t>Анатомия денег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053575"/>
            <a:ext cx="79928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Капитал</a:t>
            </a:r>
            <a:endParaRPr lang="ru-RU" sz="6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 spd="slow">
    <p:sndAc>
      <p:stSnd>
        <p:snd r:embed="rId2" name="восходящий ряд.wav"/>
      </p:stSnd>
    </p:sndAc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210425" cy="114300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FF00"/>
                </a:solidFill>
              </a:rPr>
              <a:t>Анатомия денег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86" y="4500570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3000" y="1484784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Book Antiqua" panose="02040602050305030304" pitchFamily="18" charset="0"/>
              </a:rPr>
              <a:t>Этими снарядами некий сиамский царь приказал обстреливать осаждённый город. И защитники с удовольствием оставили свои посты. Что это были за снаряды?</a:t>
            </a:r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FF00"/>
                </a:solidFill>
              </a:rPr>
              <a:t>Анатомия денег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31840" y="2420888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772816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Book Antiqua" panose="02040602050305030304" pitchFamily="18" charset="0"/>
              </a:rPr>
              <a:t>Горшки с монетами. Нестойкие защитники бросились собирать монеты. Царь без труда </a:t>
            </a:r>
            <a:r>
              <a:rPr lang="ru-RU" sz="48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взял город</a:t>
            </a:r>
            <a:endParaRPr lang="ru-RU" sz="48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204864"/>
            <a:ext cx="7211144" cy="1143000"/>
          </a:xfrm>
        </p:spPr>
        <p:txBody>
          <a:bodyPr/>
          <a:lstStyle/>
          <a:p>
            <a:pPr algn="ctr"/>
            <a:r>
              <a:rPr lang="ru-RU" sz="11500" b="1" dirty="0" smtClean="0"/>
              <a:t>Спасибо за </a:t>
            </a:r>
            <a:r>
              <a:rPr lang="ru-RU" sz="11500" b="1" dirty="0" smtClean="0"/>
              <a:t>внимание!</a:t>
            </a:r>
            <a:endParaRPr lang="ru-RU" sz="11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Расходы и доходы (бюджет</a:t>
            </a:r>
            <a:r>
              <a:rPr lang="ru-RU" sz="3600" b="1" u="sng" dirty="0" smtClean="0">
                <a:solidFill>
                  <a:srgbClr val="FFFF00"/>
                </a:solidFill>
              </a:rPr>
              <a:t>)</a:t>
            </a: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142984"/>
            <a:ext cx="4143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21860" y="2348880"/>
            <a:ext cx="48431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Дефицитный тип бюджета</a:t>
            </a:r>
            <a:endParaRPr lang="ru-RU" sz="4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Расходы и доходы (бюджет)</a:t>
            </a: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24" y="4697412"/>
            <a:ext cx="14414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8643998" cy="442703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Какой расфасовки стиральный порошок выгоднее купить хозяйке, если известно, что пакет весом 1кг 500 г стоит 150 руб.,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пакет весом 500 г стоит 60 руб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.? Сколько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денег она сэкономит?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ransition spd="slow" advClick="0">
    <p:sndAc>
      <p:stSnd loop="1">
        <p:snd r:embed="rId2" name="svoya_igra_1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pPr algn="ctr"/>
            <a:r>
              <a:rPr lang="ru-RU" sz="3600" b="1" u="sng" dirty="0">
                <a:solidFill>
                  <a:srgbClr val="FFFF00"/>
                </a:solidFill>
              </a:rPr>
              <a:t>Расходы и доходы (бюджет)</a:t>
            </a:r>
            <a:endParaRPr lang="ru-RU" sz="3600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1571613"/>
            <a:ext cx="4357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3141" y="2852936"/>
            <a:ext cx="4286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FF00"/>
                </a:solidFill>
              </a:rPr>
              <a:t>30 рублей</a:t>
            </a:r>
            <a:endParaRPr lang="ru-RU" sz="4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40</a:t>
            </a:r>
          </a:p>
        </p:txBody>
      </p:sp>
    </p:spTree>
  </p:cSld>
  <p:clrMapOvr>
    <a:masterClrMapping/>
  </p:clrMapOvr>
  <p:transition spd="slow">
    <p:sndAc>
      <p:stSnd>
        <p:snd r:embed="rId2" name="Svoya_igra_-_Kot_v_Meshke.wav"/>
      </p:stSnd>
    </p:sndAc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edaf4c57429c1d422f38c566ca989c97b173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2485</TotalTime>
  <Words>947</Words>
  <Application>Microsoft Office PowerPoint</Application>
  <PresentationFormat>Экран (4:3)</PresentationFormat>
  <Paragraphs>204</Paragraphs>
  <Slides>58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Тема Office</vt:lpstr>
      <vt:lpstr>Презентация PowerPoint</vt:lpstr>
      <vt:lpstr>Презентация PowerPoint</vt:lpstr>
      <vt:lpstr>Расходы и доходы (бюджет) </vt:lpstr>
      <vt:lpstr>Расходы и доходы (бюджет)</vt:lpstr>
      <vt:lpstr>Расходы и доходы (бюджет)</vt:lpstr>
      <vt:lpstr>Расходы и доходы (бюджет)</vt:lpstr>
      <vt:lpstr>Расходы и доходы (бюджет)</vt:lpstr>
      <vt:lpstr>Расходы и доходы (бюджет)</vt:lpstr>
      <vt:lpstr>Презентация PowerPoint</vt:lpstr>
      <vt:lpstr>Расходы и доходы (бюджет)</vt:lpstr>
      <vt:lpstr>Расходы и доходы (бюджет)</vt:lpstr>
      <vt:lpstr>Расходы и доходы (бюджет)</vt:lpstr>
      <vt:lpstr>Расходы и доходы (бюджет)</vt:lpstr>
      <vt:lpstr>Презентация PowerPoint</vt:lpstr>
      <vt:lpstr>Презентация PowerPoint</vt:lpstr>
      <vt:lpstr>Презентация PowerPoint</vt:lpstr>
      <vt:lpstr>РОССИЙСКИЕ  ДЕНЬГИ</vt:lpstr>
      <vt:lpstr>Презентация PowerPoint</vt:lpstr>
      <vt:lpstr>РОССИЙСКИЕ  ДЕНЬГИ</vt:lpstr>
      <vt:lpstr>РОССИЙСКИЕ  ДЕНЬГИ</vt:lpstr>
      <vt:lpstr>РОССИЙСКИЕ  ДЕНЬГИ</vt:lpstr>
      <vt:lpstr>РОССИЙСКИЕ  ДЕНЬГИ</vt:lpstr>
      <vt:lpstr>РОССИЙСКИЕ  ДЕНЬГИ</vt:lpstr>
      <vt:lpstr>РОССИЙСКИЕ  ДЕНЬГИ</vt:lpstr>
      <vt:lpstr>Финансовая безопасность </vt:lpstr>
      <vt:lpstr>Финансовая безопасность </vt:lpstr>
      <vt:lpstr>Финансовая безопасность </vt:lpstr>
      <vt:lpstr>Финансовая безопасность </vt:lpstr>
      <vt:lpstr>Финансовая безопасность </vt:lpstr>
      <vt:lpstr>Финансовая безопасность </vt:lpstr>
      <vt:lpstr>Финансовая безопасность </vt:lpstr>
      <vt:lpstr>Финансовая безопасность </vt:lpstr>
      <vt:lpstr>Презентация PowerPoint</vt:lpstr>
      <vt:lpstr>Финансовая безопасность </vt:lpstr>
      <vt:lpstr>Финансовая безопасность </vt:lpstr>
      <vt:lpstr>Презентация PowerPoint</vt:lpstr>
      <vt:lpstr>Деньги-денежки </vt:lpstr>
      <vt:lpstr>Деньги-денежки </vt:lpstr>
      <vt:lpstr>Деньги-денежки </vt:lpstr>
      <vt:lpstr>Деньги-денежки </vt:lpstr>
      <vt:lpstr>Деньги-денежки </vt:lpstr>
      <vt:lpstr>Деньги-денежки </vt:lpstr>
      <vt:lpstr>Деньги-денежки </vt:lpstr>
      <vt:lpstr>Деньги-денежки </vt:lpstr>
      <vt:lpstr>Деньги-денежки </vt:lpstr>
      <vt:lpstr>Деньги-денежки </vt:lpstr>
      <vt:lpstr>Анатомия денег</vt:lpstr>
      <vt:lpstr>Анатомия денег</vt:lpstr>
      <vt:lpstr>Презентация PowerPoint</vt:lpstr>
      <vt:lpstr>Анатомия денег</vt:lpstr>
      <vt:lpstr>Анатомия денег</vt:lpstr>
      <vt:lpstr>Анатомия денег</vt:lpstr>
      <vt:lpstr>Анатомия денег</vt:lpstr>
      <vt:lpstr>Анатомия денег</vt:lpstr>
      <vt:lpstr>Анатомия денег</vt:lpstr>
      <vt:lpstr>Анатомия денег</vt:lpstr>
      <vt:lpstr>Анатомия денег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Салтанат</dc:creator>
  <cp:lastModifiedBy>Директор</cp:lastModifiedBy>
  <cp:revision>260</cp:revision>
  <dcterms:created xsi:type="dcterms:W3CDTF">2014-05-16T09:35:17Z</dcterms:created>
  <dcterms:modified xsi:type="dcterms:W3CDTF">2020-03-22T12:21:21Z</dcterms:modified>
</cp:coreProperties>
</file>